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Lst>
  <p:notesMasterIdLst>
    <p:notesMasterId r:id="rId81"/>
  </p:notesMasterIdLst>
  <p:handoutMasterIdLst>
    <p:handoutMasterId r:id="rId82"/>
  </p:handoutMasterIdLst>
  <p:sldIdLst>
    <p:sldId id="256" r:id="rId2"/>
    <p:sldId id="275" r:id="rId3"/>
    <p:sldId id="333" r:id="rId4"/>
    <p:sldId id="370" r:id="rId5"/>
    <p:sldId id="334" r:id="rId6"/>
    <p:sldId id="49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460" r:id="rId21"/>
    <p:sldId id="457" r:id="rId22"/>
    <p:sldId id="551" r:id="rId23"/>
    <p:sldId id="268" r:id="rId24"/>
    <p:sldId id="270" r:id="rId25"/>
    <p:sldId id="271" r:id="rId26"/>
    <p:sldId id="410" r:id="rId27"/>
    <p:sldId id="383" r:id="rId28"/>
    <p:sldId id="384" r:id="rId29"/>
    <p:sldId id="415" r:id="rId30"/>
    <p:sldId id="465" r:id="rId31"/>
    <p:sldId id="385" r:id="rId32"/>
    <p:sldId id="411" r:id="rId33"/>
    <p:sldId id="501" r:id="rId34"/>
    <p:sldId id="412" r:id="rId35"/>
    <p:sldId id="416" r:id="rId36"/>
    <p:sldId id="503" r:id="rId37"/>
    <p:sldId id="552" r:id="rId38"/>
    <p:sldId id="417" r:id="rId39"/>
    <p:sldId id="409" r:id="rId40"/>
    <p:sldId id="418" r:id="rId41"/>
    <p:sldId id="420" r:id="rId42"/>
    <p:sldId id="419" r:id="rId43"/>
    <p:sldId id="421" r:id="rId44"/>
    <p:sldId id="422" r:id="rId45"/>
    <p:sldId id="423" r:id="rId46"/>
    <p:sldId id="523" r:id="rId47"/>
    <p:sldId id="513" r:id="rId48"/>
    <p:sldId id="557" r:id="rId49"/>
    <p:sldId id="437" r:id="rId50"/>
    <p:sldId id="558" r:id="rId51"/>
    <p:sldId id="439" r:id="rId52"/>
    <p:sldId id="440" r:id="rId53"/>
    <p:sldId id="496" r:id="rId54"/>
    <p:sldId id="467" r:id="rId55"/>
    <p:sldId id="500" r:id="rId56"/>
    <p:sldId id="434" r:id="rId57"/>
    <p:sldId id="466" r:id="rId58"/>
    <p:sldId id="448" r:id="rId59"/>
    <p:sldId id="517" r:id="rId60"/>
    <p:sldId id="520" r:id="rId61"/>
    <p:sldId id="470" r:id="rId62"/>
    <p:sldId id="469" r:id="rId63"/>
    <p:sldId id="485" r:id="rId64"/>
    <p:sldId id="512" r:id="rId65"/>
    <p:sldId id="472" r:id="rId66"/>
    <p:sldId id="508" r:id="rId67"/>
    <p:sldId id="427" r:id="rId68"/>
    <p:sldId id="553" r:id="rId69"/>
    <p:sldId id="549" r:id="rId70"/>
    <p:sldId id="342" r:id="rId71"/>
    <p:sldId id="307" r:id="rId72"/>
    <p:sldId id="426" r:id="rId73"/>
    <p:sldId id="475" r:id="rId74"/>
    <p:sldId id="471" r:id="rId75"/>
    <p:sldId id="468" r:id="rId76"/>
    <p:sldId id="446" r:id="rId77"/>
    <p:sldId id="447" r:id="rId78"/>
    <p:sldId id="560" r:id="rId79"/>
    <p:sldId id="559" r:id="rId80"/>
  </p:sldIdLst>
  <p:sldSz cx="12192000" cy="6858000"/>
  <p:notesSz cx="7315200" cy="9601200"/>
  <p:embeddedFontLst>
    <p:embeddedFont>
      <p:font typeface="Book Antiqua" panose="02040602050305030304" pitchFamily="18" charset="0"/>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Cambria Math" panose="02040503050406030204" pitchFamily="18" charset="0"/>
      <p:regular r:id="rId91"/>
    </p:embeddedFont>
    <p:embeddedFont>
      <p:font typeface="Candara" panose="020E0502030303020204" pitchFamily="34" charset="0"/>
      <p:regular r:id="rId92"/>
      <p:bold r:id="rId93"/>
      <p:italic r:id="rId94"/>
      <p:boldItalic r:id="rId95"/>
    </p:embeddedFont>
    <p:embeddedFont>
      <p:font typeface="Century Gothic" panose="020B0502020202020204" pitchFamily="34" charset="0"/>
      <p:regular r:id="rId96"/>
      <p:bold r:id="rId97"/>
      <p:italic r:id="rId98"/>
      <p:boldItalic r:id="rId99"/>
    </p:embeddedFont>
    <p:embeddedFont>
      <p:font typeface="Monotype Sorts" panose="020B0604020202020204" charset="0"/>
      <p:regular r:id="rId100"/>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79" autoAdjust="0"/>
    <p:restoredTop sz="95339" autoAdjust="0"/>
  </p:normalViewPr>
  <p:slideViewPr>
    <p:cSldViewPr snapToGrid="0">
      <p:cViewPr varScale="1">
        <p:scale>
          <a:sx n="56" d="100"/>
          <a:sy n="56" d="100"/>
        </p:scale>
        <p:origin x="120" y="456"/>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xfrm>
            <a:off x="457200" y="720725"/>
            <a:ext cx="6400800" cy="3600450"/>
          </a:xfrm>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xfrm>
            <a:off x="457200" y="720725"/>
            <a:ext cx="6400800" cy="3600450"/>
          </a:xfrm>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xfrm>
            <a:off x="457200" y="720725"/>
            <a:ext cx="6400800" cy="3600450"/>
          </a:xfrm>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xfrm>
            <a:off x="457200" y="720725"/>
            <a:ext cx="6400800" cy="3600450"/>
          </a:xfrm>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xfrm>
            <a:off x="457200" y="720725"/>
            <a:ext cx="6400800" cy="3600450"/>
          </a:xfrm>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 happens if we have an </a:t>
            </a:r>
            <a:r>
              <a:rPr lang="en-US" baseline="0" dirty="0" err="1"/>
              <a:t>upflow</a:t>
            </a:r>
            <a:r>
              <a:rPr lang="en-US" baseline="0" dirty="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Also! Dirty</a:t>
            </a:r>
            <a:r>
              <a:rPr lang="en-US" baseline="0" dirty="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xfrm>
            <a:off x="457200" y="720725"/>
            <a:ext cx="6400800" cy="3600450"/>
          </a:xfrm>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xfrm>
            <a:off x="457200" y="720725"/>
            <a:ext cx="6400800" cy="3600450"/>
          </a:xfrm>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Big particles are likely more easily sheared from the constriction wall.</a:t>
            </a:r>
          </a:p>
          <a:p>
            <a:r>
              <a:rPr lang="en-US" dirty="0"/>
              <a:t>Small particles are less likely to contact the constriction wall!</a:t>
            </a:r>
          </a:p>
          <a:p>
            <a:endParaRPr lang="en-US" dirty="0"/>
          </a:p>
          <a:p>
            <a:r>
              <a:rPr lang="en-US" dirty="0"/>
              <a:t>Big flocs form constrictions that then capture smaller flocs</a:t>
            </a:r>
          </a:p>
          <a:p>
            <a:endParaRPr lang="en-US" dirty="0"/>
          </a:p>
          <a:p>
            <a:r>
              <a:rPr lang="en-US" dirty="0"/>
              <a:t>Because it is the flocs that</a:t>
            </a:r>
            <a:r>
              <a:rPr lang="en-US" baseline="0" dirty="0"/>
              <a:t> created constrictions that then do a better job of capturing small particles.</a:t>
            </a:r>
          </a:p>
          <a:p>
            <a:endParaRPr lang="en-US" baseline="0" dirty="0"/>
          </a:p>
          <a:p>
            <a:r>
              <a:rPr lang="en-US" baseline="0" dirty="0"/>
              <a:t>Dual media filters are likely used to reduce head loss or surface filtration. More research required!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542841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70</a:t>
            </a:fld>
            <a:endParaRPr lang="en-US"/>
          </a:p>
        </p:txBody>
      </p:sp>
      <p:sp>
        <p:nvSpPr>
          <p:cNvPr id="244738" name="Rectangle 2"/>
          <p:cNvSpPr>
            <a:spLocks noGrp="1" noRot="1" noChangeAspect="1" noChangeArrowheads="1" noTextEdit="1"/>
          </p:cNvSpPr>
          <p:nvPr>
            <p:ph type="sldImg"/>
          </p:nvPr>
        </p:nvSpPr>
        <p:spPr>
          <a:xfrm>
            <a:off x="457200" y="720725"/>
            <a:ext cx="6400800" cy="3600450"/>
          </a:xfrm>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71</a:t>
            </a:fld>
            <a:endParaRPr lang="en-US"/>
          </a:p>
        </p:txBody>
      </p:sp>
      <p:sp>
        <p:nvSpPr>
          <p:cNvPr id="190466" name="Rectangle 2"/>
          <p:cNvSpPr>
            <a:spLocks noGrp="1" noRot="1" noChangeAspect="1" noChangeArrowheads="1" noTextEdit="1"/>
          </p:cNvSpPr>
          <p:nvPr>
            <p:ph type="sldImg"/>
          </p:nvPr>
        </p:nvSpPr>
        <p:spPr>
          <a:xfrm>
            <a:off x="457200" y="720725"/>
            <a:ext cx="6400800" cy="3600450"/>
          </a:xfrm>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72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Our previous design constraint was that the top of the U had to be below the minimum water level in the filter box so that backwash could be initiated even with a clean filter bed. We are going to eliminate that constraint and say that there is a need to backwash immediately after starting to filter that it will be necessary to block the filter outlets to raise the water level. This would be an unusual circumstance.</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79</a:t>
            </a:fld>
            <a:endParaRPr lang="en-US"/>
          </a:p>
        </p:txBody>
      </p:sp>
    </p:spTree>
    <p:extLst>
      <p:ext uri="{BB962C8B-B14F-4D97-AF65-F5344CB8AC3E}">
        <p14:creationId xmlns:p14="http://schemas.microsoft.com/office/powerpoint/2010/main" val="285254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xfrm>
            <a:off x="457200" y="720725"/>
            <a:ext cx="6400800" cy="3600450"/>
          </a:xfrm>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xfrm>
            <a:off x="457200" y="720725"/>
            <a:ext cx="6400800" cy="3600450"/>
          </a:xfrm>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xfrm>
            <a:off x="457200" y="720725"/>
            <a:ext cx="6400800" cy="3600450"/>
          </a:xfrm>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931044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13402617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161480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2159546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1636654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28970093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0000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0000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solidFill>
                  <a:srgbClr val="000000"/>
                </a:solidFill>
              </a:rPr>
              <a:pPr/>
              <a:t>‹#›</a:t>
            </a:fld>
            <a:endParaRPr lang="en-US">
              <a:solidFill>
                <a:srgbClr val="0000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4668659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0.png"/><Relationship Id="rId11" Type="http://schemas.openxmlformats.org/officeDocument/2006/relationships/image" Target="../media/image34.png"/><Relationship Id="rId5" Type="http://schemas.openxmlformats.org/officeDocument/2006/relationships/slideLayout" Target="../slideLayouts/slideLayout2.xml"/><Relationship Id="rId10" Type="http://schemas.openxmlformats.org/officeDocument/2006/relationships/image" Target="../media/image33.png"/><Relationship Id="rId4" Type="http://schemas.openxmlformats.org/officeDocument/2006/relationships/tags" Target="../tags/tag4.xml"/><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youtube.com/watch?v=9tqk2cFDi5o"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9.xml"/><Relationship Id="rId7" Type="http://schemas.openxmlformats.org/officeDocument/2006/relationships/image" Target="../media/image40.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3.png"/><Relationship Id="rId5" Type="http://schemas.openxmlformats.org/officeDocument/2006/relationships/slideLayout" Target="../slideLayouts/slideLayout5.xml"/><Relationship Id="rId10" Type="http://schemas.openxmlformats.org/officeDocument/2006/relationships/image" Target="../media/image42.png"/><Relationship Id="rId4" Type="http://schemas.openxmlformats.org/officeDocument/2006/relationships/tags" Target="../tags/tag10.xml"/><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3.xml"/><Relationship Id="rId7" Type="http://schemas.openxmlformats.org/officeDocument/2006/relationships/image" Target="../media/image45.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4.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5.xml"/><Relationship Id="rId26" Type="http://schemas.openxmlformats.org/officeDocument/2006/relationships/image" Target="../media/image53.png"/><Relationship Id="rId3" Type="http://schemas.openxmlformats.org/officeDocument/2006/relationships/tags" Target="../tags/tag16.xml"/><Relationship Id="rId21" Type="http://schemas.openxmlformats.org/officeDocument/2006/relationships/image" Target="../media/image48.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2.png"/><Relationship Id="rId2" Type="http://schemas.openxmlformats.org/officeDocument/2006/relationships/tags" Target="../tags/tag15.xml"/><Relationship Id="rId20" Type="http://schemas.openxmlformats.org/officeDocument/2006/relationships/image" Target="../media/image38.emf"/><Relationship Id="rId29" Type="http://schemas.openxmlformats.org/officeDocument/2006/relationships/image" Target="../media/image56.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1.png"/><Relationship Id="rId32" Type="http://schemas.openxmlformats.org/officeDocument/2006/relationships/image" Target="../media/image59.png"/><Relationship Id="rId5" Type="http://schemas.openxmlformats.org/officeDocument/2006/relationships/tags" Target="../tags/tag18.xml"/><Relationship Id="rId15" Type="http://schemas.openxmlformats.org/officeDocument/2006/relationships/image" Target="../media/image47.jpe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58.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tags" Target="../tags/tag28.xml"/><Relationship Id="rId7" Type="http://schemas.openxmlformats.org/officeDocument/2006/relationships/image" Target="../media/image6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3.png"/><Relationship Id="rId5" Type="http://schemas.openxmlformats.org/officeDocument/2006/relationships/slideLayout" Target="../slideLayouts/slideLayout5.xml"/><Relationship Id="rId10" Type="http://schemas.openxmlformats.org/officeDocument/2006/relationships/image" Target="../media/image61.png"/><Relationship Id="rId4" Type="http://schemas.openxmlformats.org/officeDocument/2006/relationships/tags" Target="../tags/tag29.xml"/><Relationship Id="rId9" Type="http://schemas.openxmlformats.org/officeDocument/2006/relationships/image" Target="../media/image45.png"/></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32.xml"/><Relationship Id="rId7" Type="http://schemas.openxmlformats.org/officeDocument/2006/relationships/image" Target="../media/image38.emf"/><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64.wmf"/><Relationship Id="rId5" Type="http://schemas.openxmlformats.org/officeDocument/2006/relationships/notesSlide" Target="../notesSlides/notesSlide25.xml"/><Relationship Id="rId10" Type="http://schemas.openxmlformats.org/officeDocument/2006/relationships/image" Target="../media/image66.png"/><Relationship Id="rId4" Type="http://schemas.openxmlformats.org/officeDocument/2006/relationships/slideLayout" Target="../slideLayouts/slideLayout5.xml"/><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3.png"/><Relationship Id="rId3" Type="http://schemas.openxmlformats.org/officeDocument/2006/relationships/tags" Target="../tags/tag34.xml"/><Relationship Id="rId7" Type="http://schemas.openxmlformats.org/officeDocument/2006/relationships/image" Target="../media/image70.png"/><Relationship Id="rId12" Type="http://schemas.openxmlformats.org/officeDocument/2006/relationships/image" Target="../media/image51.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5.xml"/><Relationship Id="rId11" Type="http://schemas.openxmlformats.org/officeDocument/2006/relationships/image" Target="../media/image72.png"/><Relationship Id="rId5" Type="http://schemas.openxmlformats.org/officeDocument/2006/relationships/tags" Target="../tags/tag36.xml"/><Relationship Id="rId10" Type="http://schemas.openxmlformats.org/officeDocument/2006/relationships/image" Target="../media/image47.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76.png"/><Relationship Id="rId4" Type="http://schemas.openxmlformats.org/officeDocument/2006/relationships/image" Target="../media/image47.jpeg"/></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42.xml"/><Relationship Id="rId7" Type="http://schemas.openxmlformats.org/officeDocument/2006/relationships/image" Target="../media/image77.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7.jpeg"/><Relationship Id="rId5" Type="http://schemas.openxmlformats.org/officeDocument/2006/relationships/notesSlide" Target="../notesSlides/notesSlide29.xml"/><Relationship Id="rId4" Type="http://schemas.openxmlformats.org/officeDocument/2006/relationships/slideLayout" Target="../slideLayouts/slideLayout2.xml"/><Relationship Id="rId9"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emf"/><Relationship Id="rId5" Type="http://schemas.openxmlformats.org/officeDocument/2006/relationships/image" Target="../media/image4.jpeg"/><Relationship Id="rId10" Type="http://schemas.openxmlformats.org/officeDocument/2006/relationships/image" Target="../media/image9.emf"/><Relationship Id="rId4" Type="http://schemas.openxmlformats.org/officeDocument/2006/relationships/image" Target="../media/image3.jpe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4.png"/><Relationship Id="rId5" Type="http://schemas.openxmlformats.org/officeDocument/2006/relationships/image" Target="../media/image47.jpeg"/><Relationship Id="rId4"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hyperlink" Target="http://www.google.com/patents/US2017263"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43.xml"/><Relationship Id="rId5" Type="http://schemas.openxmlformats.org/officeDocument/2006/relationships/image" Target="../media/image47.jpe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89.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49.xml"/><Relationship Id="rId7" Type="http://schemas.openxmlformats.org/officeDocument/2006/relationships/image" Target="../media/image90.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7.jpeg"/><Relationship Id="rId5" Type="http://schemas.openxmlformats.org/officeDocument/2006/relationships/notesSlide" Target="../notesSlides/notesSlide37.xml"/><Relationship Id="rId4"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tags" Target="../tags/tag52.xml"/><Relationship Id="rId7" Type="http://schemas.openxmlformats.org/officeDocument/2006/relationships/image" Target="../media/image90.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7.jpeg"/><Relationship Id="rId5" Type="http://schemas.openxmlformats.org/officeDocument/2006/relationships/notesSlide" Target="../notesSlides/notesSlide38.xml"/><Relationship Id="rId4"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95.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79.png"/><Relationship Id="rId17" Type="http://schemas.openxmlformats.org/officeDocument/2006/relationships/image" Target="../media/image99.png"/><Relationship Id="rId2" Type="http://schemas.openxmlformats.org/officeDocument/2006/relationships/tags" Target="../tags/tag54.xml"/><Relationship Id="rId16" Type="http://schemas.openxmlformats.org/officeDocument/2006/relationships/image" Target="../media/image98.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4.png"/><Relationship Id="rId5" Type="http://schemas.openxmlformats.org/officeDocument/2006/relationships/tags" Target="../tags/tag57.xml"/><Relationship Id="rId15" Type="http://schemas.openxmlformats.org/officeDocument/2006/relationships/image" Target="../media/image97.png"/><Relationship Id="rId10" Type="http://schemas.openxmlformats.org/officeDocument/2006/relationships/image" Target="../media/image47.jpeg"/><Relationship Id="rId4" Type="http://schemas.openxmlformats.org/officeDocument/2006/relationships/tags" Target="../tags/tag56.xml"/><Relationship Id="rId9" Type="http://schemas.openxmlformats.org/officeDocument/2006/relationships/notesSlide" Target="../notesSlides/notesSlide40.xml"/><Relationship Id="rId14" Type="http://schemas.openxmlformats.org/officeDocument/2006/relationships/image" Target="../media/image96.png"/></Relationships>
</file>

<file path=ppt/slides/_rels/slide6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4.jpeg"/><Relationship Id="rId4" Type="http://schemas.openxmlformats.org/officeDocument/2006/relationships/image" Target="../media/image10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8" Type="http://schemas.openxmlformats.org/officeDocument/2006/relationships/tags" Target="../tags/tag67.xml"/><Relationship Id="rId13" Type="http://schemas.openxmlformats.org/officeDocument/2006/relationships/image" Target="../media/image109.emf"/><Relationship Id="rId18" Type="http://schemas.openxmlformats.org/officeDocument/2006/relationships/image" Target="../media/image114.png"/><Relationship Id="rId3" Type="http://schemas.openxmlformats.org/officeDocument/2006/relationships/tags" Target="../tags/tag62.xml"/><Relationship Id="rId21" Type="http://schemas.openxmlformats.org/officeDocument/2006/relationships/image" Target="../media/image117.png"/><Relationship Id="rId7" Type="http://schemas.openxmlformats.org/officeDocument/2006/relationships/tags" Target="../tags/tag66.xml"/><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tags" Target="../tags/tag61.xml"/><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slideLayout" Target="../slideLayouts/slideLayout2.xml"/><Relationship Id="rId5" Type="http://schemas.openxmlformats.org/officeDocument/2006/relationships/tags" Target="../tags/tag64.xml"/><Relationship Id="rId15" Type="http://schemas.openxmlformats.org/officeDocument/2006/relationships/image" Target="../media/image111.png"/><Relationship Id="rId10" Type="http://schemas.openxmlformats.org/officeDocument/2006/relationships/tags" Target="../tags/tag69.xml"/><Relationship Id="rId19" Type="http://schemas.openxmlformats.org/officeDocument/2006/relationships/image" Target="../media/image115.png"/><Relationship Id="rId4" Type="http://schemas.openxmlformats.org/officeDocument/2006/relationships/tags" Target="../tags/tag63.xml"/><Relationship Id="rId9" Type="http://schemas.openxmlformats.org/officeDocument/2006/relationships/tags" Target="../tags/tag68.xml"/><Relationship Id="rId14" Type="http://schemas.openxmlformats.org/officeDocument/2006/relationships/image" Target="../media/image110.png"/><Relationship Id="rId22" Type="http://schemas.openxmlformats.org/officeDocument/2006/relationships/image" Target="../media/image118.png"/></Relationships>
</file>

<file path=ppt/slides/_rels/slide7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tags" Target="../tags/tag72.xml"/><Relationship Id="rId7" Type="http://schemas.openxmlformats.org/officeDocument/2006/relationships/image" Target="../media/image109.emf"/><Relationship Id="rId12" Type="http://schemas.openxmlformats.org/officeDocument/2006/relationships/image" Target="../media/image113.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Layout" Target="../slideLayouts/slideLayout5.xml"/><Relationship Id="rId11" Type="http://schemas.openxmlformats.org/officeDocument/2006/relationships/image" Target="../media/image122.png"/><Relationship Id="rId5" Type="http://schemas.openxmlformats.org/officeDocument/2006/relationships/tags" Target="../tags/tag74.xml"/><Relationship Id="rId10" Type="http://schemas.openxmlformats.org/officeDocument/2006/relationships/image" Target="../media/image121.png"/><Relationship Id="rId4" Type="http://schemas.openxmlformats.org/officeDocument/2006/relationships/tags" Target="../tags/tag73.xml"/><Relationship Id="rId9" Type="http://schemas.openxmlformats.org/officeDocument/2006/relationships/image" Target="../media/image120.png"/></Relationships>
</file>

<file path=ppt/slides/_rels/slide7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tags" Target="../tags/tag77.xml"/><Relationship Id="rId7" Type="http://schemas.openxmlformats.org/officeDocument/2006/relationships/image" Target="../media/image109.emf"/><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22.png"/><Relationship Id="rId5" Type="http://schemas.openxmlformats.org/officeDocument/2006/relationships/slideLayout" Target="../slideLayouts/slideLayout5.xml"/><Relationship Id="rId10" Type="http://schemas.openxmlformats.org/officeDocument/2006/relationships/image" Target="../media/image125.png"/><Relationship Id="rId4" Type="http://schemas.openxmlformats.org/officeDocument/2006/relationships/tags" Target="../tags/tag78.xml"/><Relationship Id="rId9" Type="http://schemas.openxmlformats.org/officeDocument/2006/relationships/image" Target="../media/image124.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79.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oleObject" Target="../embeddings/oleObject1.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ctrTitle" sz="quarter"/>
          </p:nvPr>
        </p:nvSpPr>
        <p:spPr/>
        <p:txBody>
          <a:bodyPr/>
          <a:lstStyle/>
          <a:p>
            <a:r>
              <a:rPr lang="en-US"/>
              <a:t>Filtration Design</a:t>
            </a:r>
            <a:endParaRPr lang="en-US"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Filtration is a land and capital intensive option</a:t>
            </a:r>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5975" y="1600200"/>
            <a:ext cx="8045450" cy="452596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any 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12571" cy="665905"/>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a:t>Always check the velocity of unit processes to see if they are going to be cost effective</a:t>
            </a:r>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a:t>This term dominates</a:t>
              </a:r>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 0.18 mm/s (includes chemical room, bathroom, office)</a:t>
            </a:r>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factor of 20 matters!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40" y="421858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(slow sand &amp; membrane filters)</a:t>
            </a:r>
          </a:p>
          <a:p>
            <a:pPr lvl="1"/>
            <a:r>
              <a:rPr lang="en-US" sz="2400" dirty="0"/>
              <a:t>Particles to be removed are larger than the pore size</a:t>
            </a:r>
          </a:p>
          <a:p>
            <a:pPr lvl="1"/>
            <a:r>
              <a:rPr lang="en-US" sz="2400" dirty="0"/>
              <a:t>Clog rapidly and large piezometric head required</a:t>
            </a:r>
          </a:p>
          <a:p>
            <a:pPr lvl="1"/>
            <a:r>
              <a:rPr lang="en-US" sz="2400" dirty="0"/>
              <a:t>Head loss increases faster and faster as pores clog</a:t>
            </a:r>
          </a:p>
          <a:p>
            <a:r>
              <a:rPr lang="en-US" sz="2800" dirty="0"/>
              <a:t>Depth filtration (rapid sand and stacked rapid)</a:t>
            </a:r>
          </a:p>
          <a:p>
            <a:pPr lvl="1"/>
            <a:r>
              <a:rPr lang="en-US" sz="2400" dirty="0"/>
              <a:t>Particles to be removed are much smaller than </a:t>
            </a:r>
            <a:br>
              <a:rPr lang="en-US" sz="2400" dirty="0"/>
            </a:br>
            <a:r>
              <a:rPr lang="en-US" sz="2400" dirty="0"/>
              <a:t>the pore size</a:t>
            </a:r>
          </a:p>
          <a:p>
            <a:pPr lvl="1"/>
            <a:r>
              <a:rPr lang="en-US" sz="2400" dirty="0"/>
              <a:t>Require that particles collide with and attach to the media</a:t>
            </a:r>
          </a:p>
          <a:p>
            <a:pPr lvl="1"/>
            <a:r>
              <a:rPr lang="en-US" sz="2400" dirty="0"/>
              <a:t>Can handle more solids before developing excessive head loss</a:t>
            </a:r>
          </a:p>
          <a:p>
            <a:pPr lvl="1"/>
            <a:r>
              <a:rPr lang="en-US" sz="2400" dirty="0"/>
              <a:t>Head loss increases at a constant rate</a:t>
            </a:r>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3"/>
            <a:ext cx="8700939" cy="231341"/>
          </a:xfrm>
          <a:prstGeom prst="rect">
            <a:avLst/>
          </a:prstGeom>
        </p:spPr>
      </p:pic>
      <p:pic>
        <p:nvPicPr>
          <p:cNvPr id="9" name="Picture 8"/>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39"/>
            <a:ext cx="5017551" cy="205196"/>
          </a:xfrm>
          <a:prstGeom prst="rect">
            <a:avLst/>
          </a:prstGeom>
        </p:spPr>
      </p:pic>
      <p:pic>
        <p:nvPicPr>
          <p:cNvPr id="16" name="Picture 15"/>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5" name="Picture 24"/>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3" y="48230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1207"/>
          </a:xfrm>
          <a:prstGeom prst="rect">
            <a:avLst/>
          </a:prstGeom>
        </p:spPr>
      </p:pic>
      <p:pic>
        <p:nvPicPr>
          <p:cNvPr id="11" name="Picture 10"/>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Loss </a:t>
            </a:r>
            <a:r>
              <a:rPr lang="en-US" sz="1600" b="0" dirty="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7"/>
            <a:ext cx="7442285" cy="668952"/>
          </a:xfrm>
          <a:prstGeom prst="rect">
            <a:avLst/>
          </a:prstGeom>
        </p:spPr>
      </p:pic>
      <p:sp>
        <p:nvSpPr>
          <p:cNvPr id="13" name="Rounded Rectangle 12"/>
          <p:cNvSpPr/>
          <p:nvPr/>
        </p:nvSpPr>
        <p:spPr bwMode="auto">
          <a:xfrm>
            <a:off x="2638259" y="593939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pic>
        <p:nvPicPr>
          <p:cNvPr id="5" name="Picture 4">
            <a:extLst>
              <a:ext uri="{FF2B5EF4-FFF2-40B4-BE49-F238E27FC236}">
                <a16:creationId xmlns:a16="http://schemas.microsoft.com/office/drawing/2014/main" id="{50DD47F3-B979-4692-9DC3-15712D3C78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7"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937225"/>
            <a:ext cx="4842666" cy="621714"/>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758413" y="1974809"/>
            <a:ext cx="3270095" cy="559238"/>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identify a need, then invent</a:t>
            </a:r>
          </a:p>
        </p:txBody>
      </p:sp>
      <p:sp>
        <p:nvSpPr>
          <p:cNvPr id="3" name="Content Placeholder 2"/>
          <p:cNvSpPr>
            <a:spLocks noGrp="1"/>
          </p:cNvSpPr>
          <p:nvPr>
            <p:ph idx="1"/>
          </p:nvPr>
        </p:nvSpPr>
        <p:spPr/>
        <p:txBody>
          <a:bodyPr/>
          <a:lstStyle/>
          <a:p>
            <a:r>
              <a:rPr lang="en-US" dirty="0"/>
              <a:t>Slow sand – capital and labor intensive</a:t>
            </a:r>
          </a:p>
          <a:p>
            <a:r>
              <a:rPr lang="en-US" dirty="0"/>
              <a:t>Rapid sand – require pumps for backwash or require 6 filters working together</a:t>
            </a:r>
          </a:p>
          <a:p>
            <a:endParaRPr lang="en-US" dirty="0"/>
          </a:p>
          <a:p>
            <a:r>
              <a:rPr lang="en-US" dirty="0"/>
              <a:t>Neither of these are good options for small communities</a:t>
            </a:r>
          </a:p>
          <a:p>
            <a:r>
              <a:rPr lang="en-US" dirty="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Filter Set:</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7"/>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Sand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Would increase AguaClara plant size by 50%! </a:t>
            </a:r>
            <a:r>
              <a:rPr lang="en-US" sz="2000" dirty="0" err="1"/>
              <a:t>Vnet</a:t>
            </a:r>
            <a:r>
              <a:rPr lang="en-US" sz="2000" dirty="0"/>
              <a:t> for entire plant is 0.18 mm/s</a:t>
            </a:r>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1999 Perspective on Conventional Treatment</a:t>
            </a:r>
          </a:p>
        </p:txBody>
      </p:sp>
      <p:sp>
        <p:nvSpPr>
          <p:cNvPr id="3" name="Content Placeholder 2"/>
          <p:cNvSpPr>
            <a:spLocks noGrp="1"/>
          </p:cNvSpPr>
          <p:nvPr>
            <p:ph idx="1"/>
          </p:nvPr>
        </p:nvSpPr>
        <p:spPr/>
        <p:txBody>
          <a:bodyPr/>
          <a:lstStyle/>
          <a:p>
            <a:r>
              <a:rPr lang="en-US" sz="2400" dirty="0"/>
              <a:t>For the first 75 years of this century (written in 1999), </a:t>
            </a:r>
            <a:r>
              <a:rPr lang="en-US" sz="2400" b="1" u="sng" dirty="0"/>
              <a:t>chemical clarification, granular media filtration, and chlorination</a:t>
            </a:r>
            <a:r>
              <a:rPr lang="en-US" sz="2400" dirty="0"/>
              <a:t> were virtually the only treatment processes used in municipal water treatment. However, the past 20 years have seen a dramatic change in the water industry's approach to water treatment in which water utilities have started to seriously consider alternative treatment technologies to the traditional </a:t>
            </a:r>
            <a:r>
              <a:rPr lang="en-US" sz="2400" b="1" u="sng" dirty="0"/>
              <a:t>filtration/chlorination treatment</a:t>
            </a:r>
            <a:r>
              <a:rPr lang="en-US" sz="2400" dirty="0"/>
              <a:t> approach. This paper identifies and discusses some of these "emerging" technologies.</a:t>
            </a:r>
          </a:p>
          <a:p>
            <a:r>
              <a:rPr lang="en-US" sz="2400" dirty="0"/>
              <a:t>CEE 4520 is about the next generation of conventional (or traditional) water treatment – the proven technologies that are used worldwide for the vast majority of municipal water treatment</a:t>
            </a:r>
          </a:p>
          <a:p>
            <a:endParaRPr lang="en-US" sz="2400" dirty="0"/>
          </a:p>
        </p:txBody>
      </p:sp>
    </p:spTree>
    <p:extLst>
      <p:ext uri="{BB962C8B-B14F-4D97-AF65-F5344CB8AC3E}">
        <p14:creationId xmlns:p14="http://schemas.microsoft.com/office/powerpoint/2010/main" val="3022126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a:t>Filter performance depends on pretreatment</a:t>
              </a:r>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4798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73552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72324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73875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968902" y="4978700"/>
            <a:ext cx="1642667" cy="213333"/>
          </a:xfrm>
          <a:prstGeom prst="rect">
            <a:avLst/>
          </a:prstGeom>
          <a:solidFill>
            <a:schemeClr val="bg1"/>
          </a:solidFill>
        </p:spPr>
      </p:pic>
      <p:grpSp>
        <p:nvGrpSpPr>
          <p:cNvPr id="28" name="Group 27"/>
          <p:cNvGrpSpPr>
            <a:grpSpLocks noChangeAspect="1"/>
          </p:cNvGrpSpPr>
          <p:nvPr/>
        </p:nvGrpSpPr>
        <p:grpSpPr>
          <a:xfrm>
            <a:off x="25908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pipe 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a:t>Floc/Floc blanket/Plate settlers do the hard work</a:t>
            </a:r>
          </a:p>
        </p:txBody>
      </p:sp>
      <p:sp>
        <p:nvSpPr>
          <p:cNvPr id="3" name="Content Placeholder 2"/>
          <p:cNvSpPr>
            <a:spLocks noGrp="1"/>
          </p:cNvSpPr>
          <p:nvPr>
            <p:ph idx="1"/>
          </p:nvPr>
        </p:nvSpPr>
        <p:spPr/>
        <p:txBody>
          <a:bodyPr/>
          <a:lstStyle/>
          <a:p>
            <a:r>
              <a:rPr lang="en-US" sz="2800" dirty="0"/>
              <a:t>The amount of water wasted from each unit process is determined by the solids concentration of wasted water.</a:t>
            </a:r>
          </a:p>
          <a:p>
            <a:r>
              <a:rPr lang="en-US" sz="2800" dirty="0"/>
              <a:t>The goal is to minimize volume of wasted water: therefore maximize solids concentration of waste</a:t>
            </a:r>
          </a:p>
          <a:p>
            <a:r>
              <a:rPr lang="en-US" sz="2800" dirty="0"/>
              <a:t>Backwash water is less concentrated than floc hopper waste</a:t>
            </a:r>
          </a:p>
          <a:p>
            <a:pPr lvl="1"/>
            <a:r>
              <a:rPr lang="en-US" sz="2400" dirty="0"/>
              <a:t>Goal is to minimize solids entering filter!</a:t>
            </a:r>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527178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4245477"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4019244"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545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39829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4208411"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5487936" y="79075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0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424571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73524"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447247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4437011" y="150698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5035794"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4797119"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4757686"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4995811"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5232349"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23816" y="129407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49241" y="129407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77048" y="129407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1691" y="129407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39816" y="129407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6354" y="129407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5995936" y="3377855"/>
            <a:ext cx="1262063" cy="3310024"/>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822494"/>
            <a:ext cx="1262063" cy="2836924"/>
          </a:xfrm>
          <a:prstGeom prst="rect">
            <a:avLst/>
          </a:prstGeom>
          <a:blipFill dpi="0" rotWithShape="1">
            <a:blip r:embed="rId10"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1030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73494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7440088" y="103830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a:cxnSpLocks/>
          </p:cNvCxnSpPr>
          <p:nvPr/>
        </p:nvCxnSpPr>
        <p:spPr bwMode="auto">
          <a:xfrm>
            <a:off x="1387342" y="3383294"/>
            <a:ext cx="7509021" cy="0"/>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7783830"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8887217" y="3594571"/>
            <a:ext cx="113904" cy="288578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7782856"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a:cxnSpLocks/>
          </p:cNvCxnSpPr>
          <p:nvPr/>
        </p:nvCxnSpPr>
        <p:spPr bwMode="auto">
          <a:xfrm flipH="1">
            <a:off x="1399489" y="3580263"/>
            <a:ext cx="7487728" cy="0"/>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294075"/>
            <a:ext cx="846161" cy="2070204"/>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243221" y="3125964"/>
            <a:ext cx="755335" cy="369332"/>
          </a:xfrm>
          <a:prstGeom prst="rect">
            <a:avLst/>
          </a:prstGeom>
          <a:noFill/>
        </p:spPr>
        <p:txBody>
          <a:bodyPr wrap="none" rtlCol="0">
            <a:spAutoFit/>
          </a:bodyPr>
          <a:lstStyle/>
          <a:p>
            <a:r>
              <a:rPr lang="en-US" sz="1800" b="0" dirty="0"/>
              <a:t>10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a:cxnSpLocks/>
          </p:cNvCxnSpPr>
          <p:nvPr/>
        </p:nvCxnSpPr>
        <p:spPr bwMode="auto">
          <a:xfrm flipH="1">
            <a:off x="818984" y="345747"/>
            <a:ext cx="3862198"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709448" cy="830997"/>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57927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583" y="-22006"/>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543" y="-51290"/>
            <a:ext cx="896204" cy="369332"/>
          </a:xfrm>
          <a:prstGeom prst="rect">
            <a:avLst/>
          </a:prstGeom>
          <a:noFill/>
        </p:spPr>
        <p:txBody>
          <a:bodyPr wrap="square" rtlCol="0">
            <a:spAutoFit/>
          </a:bodyPr>
          <a:lstStyle/>
          <a:p>
            <a:r>
              <a:rPr lang="en-US" sz="1800" b="0" dirty="0"/>
              <a:t>Outlet</a:t>
            </a:r>
          </a:p>
        </p:txBody>
      </p:sp>
      <p:pic>
        <p:nvPicPr>
          <p:cNvPr id="33" name="Picture 32"/>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5693" y="236247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
        <p:nvSpPr>
          <p:cNvPr id="139" name="Block Arc 44 9"/>
          <p:cNvSpPr>
            <a:spLocks/>
          </p:cNvSpPr>
          <p:nvPr/>
        </p:nvSpPr>
        <p:spPr bwMode="auto">
          <a:xfrm rot="10800000">
            <a:off x="8553512" y="625725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7058946" y="334362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7401644" y="126060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7448332" y="274581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8337583" y="626361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7389761" y="90065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525341" y="2855087"/>
            <a:ext cx="1039237" cy="245333"/>
          </a:xfrm>
          <a:prstGeom prst="rect">
            <a:avLst/>
          </a:prstGeom>
        </p:spPr>
      </p:pic>
      <p:grpSp>
        <p:nvGrpSpPr>
          <p:cNvPr id="60" name="Group 59"/>
          <p:cNvGrpSpPr/>
          <p:nvPr/>
        </p:nvGrpSpPr>
        <p:grpSpPr>
          <a:xfrm>
            <a:off x="4798167" y="108437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3769823" y="627469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1044960" y="3100420"/>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1399489" y="371495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2547601" y="153597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2623812" y="1242769"/>
            <a:ext cx="755335" cy="369332"/>
          </a:xfrm>
          <a:prstGeom prst="rect">
            <a:avLst/>
          </a:prstGeom>
          <a:noFill/>
        </p:spPr>
        <p:txBody>
          <a:bodyPr wrap="none" rtlCol="0">
            <a:spAutoFit/>
          </a:bodyPr>
          <a:lstStyle/>
          <a:p>
            <a:r>
              <a:rPr lang="en-US" sz="1800" b="0" dirty="0"/>
              <a:t>10 cm</a:t>
            </a:r>
          </a:p>
        </p:txBody>
      </p:sp>
      <p:cxnSp>
        <p:nvCxnSpPr>
          <p:cNvPr id="178" name="Straight Connector 177"/>
          <p:cNvCxnSpPr/>
          <p:nvPr/>
        </p:nvCxnSpPr>
        <p:spPr bwMode="auto">
          <a:xfrm flipH="1">
            <a:off x="1399489" y="380178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80" name="Straight Arrow Connector 179"/>
          <p:cNvCxnSpPr>
            <a:cxnSpLocks/>
            <a:stCxn id="140" idx="3"/>
          </p:cNvCxnSpPr>
          <p:nvPr/>
        </p:nvCxnSpPr>
        <p:spPr bwMode="auto">
          <a:xfrm>
            <a:off x="998556" y="3310630"/>
            <a:ext cx="400933" cy="342417"/>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42879" y="3540232"/>
            <a:ext cx="986167" cy="369332"/>
          </a:xfrm>
          <a:prstGeom prst="rect">
            <a:avLst/>
          </a:prstGeom>
          <a:noFill/>
        </p:spPr>
        <p:txBody>
          <a:bodyPr wrap="none" rtlCol="0">
            <a:spAutoFit/>
          </a:bodyPr>
          <a:lstStyle/>
          <a:p>
            <a:r>
              <a:rPr lang="en-US" sz="1800" b="0" dirty="0"/>
              <a:t>Pipe OD</a:t>
            </a:r>
          </a:p>
        </p:txBody>
      </p:sp>
      <p:cxnSp>
        <p:nvCxnSpPr>
          <p:cNvPr id="182" name="Straight Arrow Connector 181"/>
          <p:cNvCxnSpPr>
            <a:cxnSpLocks/>
            <a:stCxn id="181" idx="3"/>
          </p:cNvCxnSpPr>
          <p:nvPr/>
        </p:nvCxnSpPr>
        <p:spPr bwMode="auto">
          <a:xfrm>
            <a:off x="1129046" y="3724898"/>
            <a:ext cx="287873" cy="36068"/>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a:cxnSpLocks/>
          </p:cNvCxnSpPr>
          <p:nvPr/>
        </p:nvCxnSpPr>
        <p:spPr bwMode="auto">
          <a:xfrm flipH="1">
            <a:off x="818984" y="1094955"/>
            <a:ext cx="3183052"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2632361" y="1008646"/>
            <a:ext cx="755335" cy="369332"/>
          </a:xfrm>
          <a:prstGeom prst="rect">
            <a:avLst/>
          </a:prstGeom>
          <a:noFill/>
        </p:spPr>
        <p:txBody>
          <a:bodyPr wrap="none" rtlCol="0">
            <a:spAutoFit/>
          </a:bodyPr>
          <a:lstStyle/>
          <a:p>
            <a:r>
              <a:rPr lang="en-US" sz="1800" b="0" dirty="0"/>
              <a:t>10 cm</a:t>
            </a:r>
          </a:p>
        </p:txBody>
      </p:sp>
      <p:pic>
        <p:nvPicPr>
          <p:cNvPr id="14345" name="Picture 14344"/>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1961039" y="940943"/>
            <a:ext cx="1664479" cy="134890"/>
          </a:xfrm>
          <a:prstGeom prst="rect">
            <a:avLst/>
          </a:prstGeom>
        </p:spPr>
      </p:pic>
      <p:cxnSp>
        <p:nvCxnSpPr>
          <p:cNvPr id="170" name="Straight Arrow Connector 169">
            <a:extLst>
              <a:ext uri="{FF2B5EF4-FFF2-40B4-BE49-F238E27FC236}">
                <a16:creationId xmlns:a16="http://schemas.microsoft.com/office/drawing/2014/main" id="{3BD03C8A-DF00-49AC-9C6D-4F6E7943A599}"/>
              </a:ext>
            </a:extLst>
          </p:cNvPr>
          <p:cNvCxnSpPr/>
          <p:nvPr/>
        </p:nvCxnSpPr>
        <p:spPr bwMode="auto">
          <a:xfrm>
            <a:off x="1081229" y="356466"/>
            <a:ext cx="0" cy="717780"/>
          </a:xfrm>
          <a:prstGeom prst="straightConnector1">
            <a:avLst/>
          </a:prstGeom>
          <a:noFill/>
          <a:ln w="12700" cap="flat" cmpd="sng" algn="ctr">
            <a:solidFill>
              <a:schemeClr val="bg2"/>
            </a:solidFill>
            <a:prstDash val="solid"/>
            <a:round/>
            <a:headEnd type="arrow" w="med" len="med"/>
            <a:tailEnd type="arrow" w="med" len="med"/>
          </a:ln>
          <a:effectLst/>
        </p:spPr>
      </p:cxnSp>
      <p:pic>
        <p:nvPicPr>
          <p:cNvPr id="43" name="Picture 42" descr="\documentclass{article}&#10;\usepackage{amsmath}&#10;\pagestyle{empty}&#10;\begin{document}&#10;&#10;$HL_{Fi_{total}}$&#10;&#10;\end{document}" title="IguanaTex Bitmap Display">
            <a:extLst>
              <a:ext uri="{FF2B5EF4-FFF2-40B4-BE49-F238E27FC236}">
                <a16:creationId xmlns:a16="http://schemas.microsoft.com/office/drawing/2014/main" id="{7E2D2CC4-8AD5-48B8-ACB1-CBE6E7BCCB12}"/>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8252" y="592032"/>
            <a:ext cx="996571" cy="237714"/>
          </a:xfrm>
          <a:prstGeom prst="rect">
            <a:avLst/>
          </a:prstGeom>
          <a:solidFill>
            <a:schemeClr val="bg1"/>
          </a:solidFill>
        </p:spPr>
      </p:pic>
      <p:cxnSp>
        <p:nvCxnSpPr>
          <p:cNvPr id="179" name="Straight Arrow Connector 178">
            <a:extLst>
              <a:ext uri="{FF2B5EF4-FFF2-40B4-BE49-F238E27FC236}">
                <a16:creationId xmlns:a16="http://schemas.microsoft.com/office/drawing/2014/main" id="{35F428E5-9865-42AB-9ACA-39CB4A45952B}"/>
              </a:ext>
            </a:extLst>
          </p:cNvPr>
          <p:cNvCxnSpPr>
            <a:cxnSpLocks/>
          </p:cNvCxnSpPr>
          <p:nvPr/>
        </p:nvCxnSpPr>
        <p:spPr bwMode="auto">
          <a:xfrm>
            <a:off x="2794455" y="351999"/>
            <a:ext cx="0" cy="522283"/>
          </a:xfrm>
          <a:prstGeom prst="straightConnector1">
            <a:avLst/>
          </a:prstGeom>
          <a:noFill/>
          <a:ln w="12700" cap="flat" cmpd="sng" algn="ctr">
            <a:solidFill>
              <a:schemeClr val="bg2"/>
            </a:solidFill>
            <a:prstDash val="solid"/>
            <a:round/>
            <a:headEnd type="arrow" w="med" len="med"/>
            <a:tailEnd type="arrow" w="med" len="med"/>
          </a:ln>
          <a:effectLst/>
        </p:spPr>
      </p:cxnSp>
      <p:pic>
        <p:nvPicPr>
          <p:cNvPr id="32" name="Picture 31"/>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2064104" y="437382"/>
            <a:ext cx="1386666" cy="246857"/>
          </a:xfrm>
          <a:prstGeom prst="rect">
            <a:avLst/>
          </a:prstGeom>
          <a:solidFill>
            <a:schemeClr val="bg1"/>
          </a:solidFill>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r>
              <a:rPr lang="en-US" dirty="0"/>
              <a:t>No evidence yet of breakthrough happening before max head loss. Thus shallower filters may be possible</a:t>
            </a:r>
          </a:p>
          <a:p>
            <a:r>
              <a:rPr lang="en-US" dirty="0"/>
              <a:t>Big goal is to eliminate slots</a:t>
            </a:r>
          </a:p>
          <a:p>
            <a:r>
              <a:rPr lang="en-US" dirty="0"/>
              <a:t>More research required to improve the design</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Reflections</a:t>
            </a:r>
          </a:p>
        </p:txBody>
      </p:sp>
      <p:sp>
        <p:nvSpPr>
          <p:cNvPr id="3" name="Content Placeholder 2"/>
          <p:cNvSpPr>
            <a:spLocks noGrp="1"/>
          </p:cNvSpPr>
          <p:nvPr>
            <p:ph idx="1"/>
          </p:nvPr>
        </p:nvSpPr>
        <p:spPr/>
        <p:txBody>
          <a:bodyPr/>
          <a:lstStyle/>
          <a:p>
            <a:r>
              <a:rPr lang="en-US" dirty="0"/>
              <a:t>Which particles are easier to capture (big ones or small ones)? (both!!!)</a:t>
            </a:r>
          </a:p>
          <a:p>
            <a:r>
              <a:rPr lang="en-US" dirty="0"/>
              <a:t>Why does a rapid sand filter improve in performance in the first minutes of operation?</a:t>
            </a:r>
          </a:p>
          <a:p>
            <a:r>
              <a:rPr lang="en-US" dirty="0"/>
              <a:t>Why is this file called floc filtration?</a:t>
            </a:r>
          </a:p>
          <a:p>
            <a:r>
              <a:rPr lang="en-US" dirty="0"/>
              <a:t>Why do many water treatment facilities use dual media filtration?</a:t>
            </a:r>
          </a:p>
        </p:txBody>
      </p:sp>
    </p:spTree>
    <p:extLst>
      <p:ext uri="{BB962C8B-B14F-4D97-AF65-F5344CB8AC3E}">
        <p14:creationId xmlns:p14="http://schemas.microsoft.com/office/powerpoint/2010/main" val="41648863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AguaClara: </a:t>
            </a:r>
            <a:r>
              <a:rPr lang="en-US" sz="2400" dirty="0"/>
              <a:t>Flocculation – Floc Blanket – Settle – Filter</a:t>
            </a:r>
          </a:p>
          <a:p>
            <a:pPr lvl="1"/>
            <a:r>
              <a:rPr lang="en-US" dirty="0"/>
              <a:t>Able to treat very high turbidities because filter is the polishing step</a:t>
            </a:r>
          </a:p>
          <a:p>
            <a:pPr lvl="1"/>
            <a:r>
              <a:rPr lang="en-US" dirty="0"/>
              <a:t>Effluent from sedimentation should be less than 2 NTU (and much lower is much better)</a:t>
            </a:r>
          </a:p>
          <a:p>
            <a:r>
              <a:rPr lang="en-US" dirty="0"/>
              <a:t>Conventional: </a:t>
            </a:r>
            <a:r>
              <a:rPr lang="en-US" sz="2400" dirty="0"/>
              <a:t>Flocculate – Settle – Filter</a:t>
            </a:r>
          </a:p>
          <a:p>
            <a:pPr lvl="1"/>
            <a:r>
              <a:rPr lang="en-US" dirty="0"/>
              <a:t>Same as above</a:t>
            </a:r>
          </a:p>
          <a:p>
            <a:r>
              <a:rPr lang="en-US" dirty="0"/>
              <a:t>Direct: </a:t>
            </a:r>
            <a:r>
              <a:rPr lang="en-US" sz="2400" dirty="0"/>
              <a:t>add Coagulant and then Filter </a:t>
            </a:r>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pPr lvl="1"/>
            <a:r>
              <a:rPr lang="en-US" dirty="0"/>
              <a:t>No big valves needed!</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high turbidity water</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3785652"/>
          </a:xfrm>
          <a:prstGeom prst="rect">
            <a:avLst/>
          </a:prstGeom>
          <a:noFill/>
        </p:spPr>
        <p:txBody>
          <a:bodyPr wrap="square" rtlCol="0">
            <a:spAutoFit/>
          </a:bodyPr>
          <a:lstStyle/>
          <a:p>
            <a:r>
              <a:rPr lang="en-US" sz="2400" b="0" dirty="0"/>
              <a:t>Success requires two things</a:t>
            </a:r>
          </a:p>
          <a:p>
            <a:r>
              <a:rPr lang="en-US" sz="2400" b="0" dirty="0"/>
              <a:t>1. Start backwash whenever desired (optional).</a:t>
            </a:r>
          </a:p>
          <a:p>
            <a:r>
              <a:rPr lang="en-US" sz="2400" b="0" dirty="0"/>
              <a:t>2. Prevent backwash from starting before reaching max head loss.</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documentclass{article}&#10;\usepackage{amsmath}&#10;\pagestyle{empty}&#10;\begin{document}&#10;&#10;$$\begin{array}{l}&#10;\rlap{--} V_0 = \left( L1_0 - v_{BW}\Delta t_{vent} + L2 + L3_0 \right) A_{Siphon}&#10;\\ \\&#10;\rlap{--} V_0 = \left( H_2 - H_3 - HL_{Siphon} - v_{BW}\Delta t_{vent} + L2 + H_2 - H_3 \right) A_{Siphon}&#10;\\ \\&#10;\rlap{--} V_0 = \left( 2 H_2 - 2 H_3 - HL_{Siphon}  - v_{BW}\Delta t_{vent} + L2 \right) A_{Siphon}&#10;\\ \\&#10;\rlap{--} V_1 = \left( H_1 - H_3 + L2 + H_1 + H_2 - H_3 \right) A_{Siphon}&#10;\\ \\&#10;\rlap{--} V_1 = \left( 2 H_1 - 2 H_3 + L2 + H_2 \right) A_{Siphon}&#10;\end{array}$$&#10;&#10;&#10;\end{document}" title="IguanaTex Bitmap Display">
            <a:extLst>
              <a:ext uri="{FF2B5EF4-FFF2-40B4-BE49-F238E27FC236}">
                <a16:creationId xmlns:a16="http://schemas.microsoft.com/office/drawing/2014/main" id="{92449FE1-887E-4C01-BD9E-AEF5F32CABAD}"/>
              </a:ext>
            </a:extLst>
          </p:cNvPr>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525490" cy="2002877"/>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73152" y="319131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4666"/>
          </a:xfrm>
          <a:prstGeom prst="rect">
            <a:avLst/>
          </a:prstGeom>
        </p:spPr>
      </p:pic>
      <p:pic>
        <p:nvPicPr>
          <p:cNvPr id="14" name="Picture 13" descr="\documentclass{article}&#10;\usepackage{amsmath}&#10;\pagestyle{empty}&#10;\begin{document}&#10;&#10;$$P_0 = P_{atm} $$&#10;&#10;&#10;\end{document}" title="IguanaTex Bitmap Display">
            <a:extLst>
              <a:ext uri="{FF2B5EF4-FFF2-40B4-BE49-F238E27FC236}">
                <a16:creationId xmlns:a16="http://schemas.microsoft.com/office/drawing/2014/main" id="{533F3AC7-8316-426E-8333-09E4D6B69E3B}"/>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124571" cy="213333"/>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21" name="Picture 20" descr="\documentclass{article}&#10;\usepackage{amsmath}&#10;\pagestyle{empty}&#10;\begin{document}&#10;&#10;$$\left( 2 H_1 - 2 H_3 + L2 + H_2 \right) = &#10;\frac{P_{atm} \left(2 H_2 - 2 H_3 - HL_{Siphon}  - v_{BW}\Delta t_{vent} + L2 \right)}{P_{atm} + \rho g H_1}$$&#10;&#10;&#10;\end{document}" title="IguanaTex Bitmap Display">
            <a:extLst>
              <a:ext uri="{FF2B5EF4-FFF2-40B4-BE49-F238E27FC236}">
                <a16:creationId xmlns:a16="http://schemas.microsoft.com/office/drawing/2014/main" id="{9766A4FA-EA01-47A9-B043-BE9E5914EF6A}"/>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8508954" cy="589714"/>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5" name="Picture 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8286"/>
          </a:xfrm>
          <a:prstGeom prst="rect">
            <a:avLst/>
          </a:prstGeom>
        </p:spPr>
      </p:pic>
      <p:pic>
        <p:nvPicPr>
          <p:cNvPr id="7" name="Picture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3333"/>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4686300" y="6008569"/>
            <a:ext cx="4265911" cy="461665"/>
          </a:xfrm>
          <a:prstGeom prst="rect">
            <a:avLst/>
          </a:prstGeom>
          <a:noFill/>
        </p:spPr>
        <p:txBody>
          <a:bodyPr wrap="none" rtlCol="0">
            <a:spAutoFit/>
          </a:bodyPr>
          <a:lstStyle/>
          <a:p>
            <a:r>
              <a:rPr lang="en-US" sz="2400" b="0" dirty="0"/>
              <a:t>This is the maximum value of H</a:t>
            </a:r>
            <a:r>
              <a:rPr lang="en-US" sz="2400" b="0" baseline="-25000" dirty="0"/>
              <a:t>3</a:t>
            </a:r>
            <a:endParaRPr lang="en-US" sz="2400" b="0" dirty="0"/>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11" name="Picture 10" descr="\documentclass{article}&#10;\usepackage{amsmath}&#10;\pagestyle{empty}&#10;\begin{document}&#10;&#10;$$H_3 = \frac{\left( H_2 - HL_{Siphon} - v_{BW}\Delta t_{vent} \right) P_{atm}}{\rho g \left( L2 + H_2 \right) + 2 P_{atm}}$$&#10;&#10;&#10;\end{document}" title="IguanaTex Bitmap Display">
            <a:extLst>
              <a:ext uri="{FF2B5EF4-FFF2-40B4-BE49-F238E27FC236}">
                <a16:creationId xmlns:a16="http://schemas.microsoft.com/office/drawing/2014/main" id="{B4136246-A658-47C2-B191-FDA55D65D391}"/>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95475" y="5307869"/>
            <a:ext cx="4707049" cy="598857"/>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pic>
        <p:nvPicPr>
          <p:cNvPr id="6" name="Picture 5" descr="\documentclass{article}&#10;\usepackage{amsmath}&#10;\pagestyle{empty}&#10;\begin{document}&#10;&#10;$$\left( L2 + H_2 \right) = &#10;\frac{P_{atm} \left( 2 H_2 - 2 H_3 - HL_{Siphon} - v_{BW}\Delta t_{vent} + L2 \right)}{P_{atm} + \rho g H_3}$$&#10;&#10;&#10;\end{document}" title="IguanaTex Bitmap Display">
            <a:extLst>
              <a:ext uri="{FF2B5EF4-FFF2-40B4-BE49-F238E27FC236}">
                <a16:creationId xmlns:a16="http://schemas.microsoft.com/office/drawing/2014/main" id="{5A3CFE3C-8633-4DD8-890B-5F0A9143473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9906" y="4462519"/>
            <a:ext cx="5713033" cy="481897"/>
          </a:xfrm>
          <a:prstGeom prst="rect">
            <a:avLst/>
          </a:prstGeom>
        </p:spPr>
      </p:pic>
      <p:pic>
        <p:nvPicPr>
          <p:cNvPr id="15" name="Picture 14" descr="\documentclass{article}&#10;\usepackage{amsmath}&#10;\pagestyle{empty}&#10;\begin{document}&#10;&#10;$$H_3 = \frac{\left( H_2 - HL_{Siphon} - v_{BW}\Delta t_{vent}\right)}{\frac{\rho g}{P_{atm_{min}}} \left( L2 + H_2 \right) + 2}$$&#10;&#10;&#10;\end{document}" title="IguanaTex Bitmap Display">
            <a:extLst>
              <a:ext uri="{FF2B5EF4-FFF2-40B4-BE49-F238E27FC236}">
                <a16:creationId xmlns:a16="http://schemas.microsoft.com/office/drawing/2014/main" id="{6638CDD7-7BED-4EA3-8C46-95C75AAC092C}"/>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51599" y="6098694"/>
            <a:ext cx="4123430" cy="690286"/>
          </a:xfrm>
          <a:prstGeom prst="rect">
            <a:avLst/>
          </a:prstGeom>
        </p:spPr>
      </p:pic>
      <p:pic>
        <p:nvPicPr>
          <p:cNvPr id="12" name="Picture 11" descr="\documentclass{article}&#10;\usepackage{amsmath}&#10;\pagestyle{empty}&#10;\begin{document}&#10;&#10;$$\left( 2 H_1 - 2 H_3 + L2 + H_2 \right) = &#10;\frac{P_{atm} \left(2 H_2 - 2 H_3 - HL_{Siphon}  - v_{BW}\Delta t_{vent} + L2 \right)}{P_{atm} + \rho g H_1}$$&#10;&#10;&#10;\end{document}" title="IguanaTex Bitmap Display">
            <a:extLst>
              <a:ext uri="{FF2B5EF4-FFF2-40B4-BE49-F238E27FC236}">
                <a16:creationId xmlns:a16="http://schemas.microsoft.com/office/drawing/2014/main" id="{7BC19E0A-CFF4-4F20-B32C-D9D0C6FECB0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20459" y="1662921"/>
            <a:ext cx="8508954" cy="589714"/>
          </a:xfrm>
          <a:prstGeom prst="rect">
            <a:avLst/>
          </a:prstGeom>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15983-EA47-4FE3-AA38-B7D61DC90DE5}"/>
              </a:ext>
            </a:extLst>
          </p:cNvPr>
          <p:cNvSpPr>
            <a:spLocks noGrp="1"/>
          </p:cNvSpPr>
          <p:nvPr>
            <p:ph type="title"/>
          </p:nvPr>
        </p:nvSpPr>
        <p:spPr/>
        <p:txBody>
          <a:bodyPr/>
          <a:lstStyle/>
          <a:p>
            <a:endParaRPr lang="en-US"/>
          </a:p>
        </p:txBody>
      </p:sp>
      <p:pic>
        <p:nvPicPr>
          <p:cNvPr id="3" name="Picture 2" descr="\documentclass{article}&#10;\usepackage{amsmath}&#10;\pagestyle{empty}&#10;\begin{document}&#10;&#10;$$H_3 = \frac{\left( H_2 - HL_{Siphon} - v_{BW}\Delta t_{vent}\right)}{\frac{\rho g}{P_{atm_{min}}} \left( L2 + H_2 \right) + 2}$$&#10;&#10;&#10;\end{document}" title="IguanaTex Bitmap Display">
            <a:extLst>
              <a:ext uri="{FF2B5EF4-FFF2-40B4-BE49-F238E27FC236}">
                <a16:creationId xmlns:a16="http://schemas.microsoft.com/office/drawing/2014/main" id="{DCABB29D-CB24-4846-87C4-E9B497C976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9847" y="1828446"/>
            <a:ext cx="4123430" cy="690286"/>
          </a:xfrm>
          <a:prstGeom prst="rect">
            <a:avLst/>
          </a:prstGeom>
        </p:spPr>
      </p:pic>
      <p:pic>
        <p:nvPicPr>
          <p:cNvPr id="4" name="Picture 17">
            <a:extLst>
              <a:ext uri="{FF2B5EF4-FFF2-40B4-BE49-F238E27FC236}">
                <a16:creationId xmlns:a16="http://schemas.microsoft.com/office/drawing/2014/main" id="{330DCE4B-5E10-4D1C-AC34-5F28E50502D6}"/>
              </a:ext>
            </a:extLst>
          </p:cNvPr>
          <p:cNvPicPr>
            <a:picLocks noChangeAspect="1" noChangeArrowheads="1"/>
          </p:cNvPicPr>
          <p:nvPr/>
        </p:nvPicPr>
        <p:blipFill>
          <a:blip r:embed="rId7" cstate="print"/>
          <a:srcRect/>
          <a:stretch>
            <a:fillRect/>
          </a:stretch>
        </p:blipFill>
        <p:spPr bwMode="auto">
          <a:xfrm>
            <a:off x="5894331" y="1974041"/>
            <a:ext cx="2957061" cy="3221665"/>
          </a:xfrm>
          <a:prstGeom prst="rect">
            <a:avLst/>
          </a:prstGeom>
          <a:noFill/>
          <a:ln w="9525">
            <a:noFill/>
            <a:miter lim="800000"/>
            <a:headEnd/>
            <a:tailEnd/>
          </a:ln>
          <a:effectLst/>
        </p:spPr>
      </p:pic>
      <p:pic>
        <p:nvPicPr>
          <p:cNvPr id="9" name="Picture 8" descr="\documentclass{article}&#10;\usepackage{amsmath}&#10;\pagestyle{empty}&#10;\begin{document}&#10;&#10;$$H_2 = InletBoxOverflowWeir_z - SiphonOutlet_z  $$&#10;&#10;&#10;\end{document}" title="IguanaTex Bitmap Display">
            <a:extLst>
              <a:ext uri="{FF2B5EF4-FFF2-40B4-BE49-F238E27FC236}">
                <a16:creationId xmlns:a16="http://schemas.microsoft.com/office/drawing/2014/main" id="{28477D14-42CC-434D-86E3-2300F295905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49848" y="2738714"/>
            <a:ext cx="5449146" cy="230095"/>
          </a:xfrm>
          <a:prstGeom prst="rect">
            <a:avLst/>
          </a:prstGeom>
        </p:spPr>
      </p:pic>
      <p:pic>
        <p:nvPicPr>
          <p:cNvPr id="12" name="Picture 11" descr="\documentclass{article}&#10;\usepackage{amsmath}&#10;\pagestyle{empty}&#10;\begin{document}&#10;&#10;$$H_3 = InletBoxOverflowWeir_z - SiphonInvert_z  $$&#10;&#10;&#10;\end{document}" title="IguanaTex Bitmap Display">
            <a:extLst>
              <a:ext uri="{FF2B5EF4-FFF2-40B4-BE49-F238E27FC236}">
                <a16:creationId xmlns:a16="http://schemas.microsoft.com/office/drawing/2014/main" id="{8EA1B636-6497-4EF7-AF15-8B907CC2D84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49848" y="3223346"/>
            <a:ext cx="5470479" cy="230095"/>
          </a:xfrm>
          <a:prstGeom prst="rect">
            <a:avLst/>
          </a:prstGeom>
        </p:spPr>
      </p:pic>
      <p:pic>
        <p:nvPicPr>
          <p:cNvPr id="15" name="Picture 14" descr="\documentclass{article}&#10;\usepackage{amsmath}&#10;\pagestyle{empty}&#10;\begin{document}&#10;&#10;$$SiphonInvert_z = InletBoxOverflowWeir_z - H_3  $$&#10;&#10;&#10;\end{document}" title="IguanaTex Bitmap Display">
            <a:extLst>
              <a:ext uri="{FF2B5EF4-FFF2-40B4-BE49-F238E27FC236}">
                <a16:creationId xmlns:a16="http://schemas.microsoft.com/office/drawing/2014/main" id="{B8F1964E-20EE-499D-B77F-4F69CA38192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49848" y="3770798"/>
            <a:ext cx="5468954" cy="230095"/>
          </a:xfrm>
          <a:prstGeom prst="rect">
            <a:avLst/>
          </a:prstGeom>
        </p:spPr>
      </p:pic>
    </p:spTree>
    <p:extLst>
      <p:ext uri="{BB962C8B-B14F-4D97-AF65-F5344CB8AC3E}">
        <p14:creationId xmlns:p14="http://schemas.microsoft.com/office/powerpoint/2010/main" val="194010006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A2DA-DFAB-4084-803F-B026DA39AAA0}"/>
              </a:ext>
            </a:extLst>
          </p:cNvPr>
          <p:cNvSpPr>
            <a:spLocks noGrp="1"/>
          </p:cNvSpPr>
          <p:nvPr>
            <p:ph type="title"/>
          </p:nvPr>
        </p:nvSpPr>
        <p:spPr/>
        <p:txBody>
          <a:bodyPr/>
          <a:lstStyle/>
          <a:p>
            <a:pPr algn="l"/>
            <a:r>
              <a:rPr lang="en-US" dirty="0"/>
              <a:t>Maximum water level that can be held by siphon</a:t>
            </a:r>
          </a:p>
        </p:txBody>
      </p:sp>
      <p:sp>
        <p:nvSpPr>
          <p:cNvPr id="3" name="Content Placeholder 2">
            <a:extLst>
              <a:ext uri="{FF2B5EF4-FFF2-40B4-BE49-F238E27FC236}">
                <a16:creationId xmlns:a16="http://schemas.microsoft.com/office/drawing/2014/main" id="{738397C6-D562-4C0E-BA4E-E4085F4BAF7F}"/>
              </a:ext>
            </a:extLst>
          </p:cNvPr>
          <p:cNvSpPr>
            <a:spLocks noGrp="1"/>
          </p:cNvSpPr>
          <p:nvPr>
            <p:ph idx="1"/>
          </p:nvPr>
        </p:nvSpPr>
        <p:spPr/>
        <p:txBody>
          <a:bodyPr/>
          <a:lstStyle/>
          <a:p>
            <a:r>
              <a:rPr lang="en-US" dirty="0"/>
              <a:t>The max water level is set by the overflow weir in the inlet box</a:t>
            </a:r>
          </a:p>
          <a:p>
            <a:r>
              <a:rPr lang="en-US" dirty="0"/>
              <a:t>We should include a safety factor of perhaps 10 cm to ensure that the siphon doesn’t start leaking before the filter reaches max head loss</a:t>
            </a:r>
          </a:p>
          <a:p>
            <a:r>
              <a:rPr lang="en-US" dirty="0"/>
              <a:t>The disadvantage of a higher invert is that the water level in the filter box must be higher in order to initiate backwash. </a:t>
            </a:r>
          </a:p>
          <a:p>
            <a:endParaRPr lang="en-US" dirty="0"/>
          </a:p>
        </p:txBody>
      </p:sp>
      <p:pic>
        <p:nvPicPr>
          <p:cNvPr id="4" name="Picture 3" descr="IguanaTex Bitmap Display&#10;&#10;\documentclass{article}&#10;\usepackage{amsmath}&#10;\pagestyle{empty}&#10;\begin{document}&#10;&#10;$$H_3 = \frac{\left( H_2 - HL_{Siphon} \right)}{\frac{\rho g}{P_{atm_{min}}} \left( L2 + H_2 \right) + 2}$$&#10;&#10;&#10;\end{document}">
            <a:extLst>
              <a:ext uri="{FF2B5EF4-FFF2-40B4-BE49-F238E27FC236}">
                <a16:creationId xmlns:a16="http://schemas.microsoft.com/office/drawing/2014/main" id="{F38BC9C1-914D-406B-8786-BA57E3F4F1C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057027" y="731837"/>
            <a:ext cx="3163429" cy="690286"/>
          </a:xfrm>
          <a:prstGeom prst="rect">
            <a:avLst/>
          </a:prstGeom>
        </p:spPr>
      </p:pic>
    </p:spTree>
    <p:extLst>
      <p:ext uri="{BB962C8B-B14F-4D97-AF65-F5344CB8AC3E}">
        <p14:creationId xmlns:p14="http://schemas.microsoft.com/office/powerpoint/2010/main" val="4233125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p:txBody>
          <a:bodyPr/>
          <a:lstStyle/>
          <a:p>
            <a:r>
              <a:rPr lang="en-US" sz="2800" dirty="0"/>
              <a:t>First filters to be used on a widespread basis</a:t>
            </a:r>
          </a:p>
          <a:p>
            <a:r>
              <a:rPr lang="en-US" sz="2800" dirty="0"/>
              <a:t>Fine sand with an effective size of 0.2 mm</a:t>
            </a:r>
          </a:p>
          <a:p>
            <a:r>
              <a:rPr lang="en-US" sz="2800" dirty="0"/>
              <a:t>Low flow rates (0.03-0.12 mm/s)</a:t>
            </a:r>
          </a:p>
          <a:p>
            <a:r>
              <a:rPr lang="en-US" sz="2800" dirty="0" err="1"/>
              <a:t>Schmutzdecke</a:t>
            </a:r>
            <a:r>
              <a:rPr lang="en-US" sz="2800" dirty="0"/>
              <a:t> (_____ ____) forms on top of the filter (surface filtration)</a:t>
            </a:r>
          </a:p>
          <a:p>
            <a:pPr lvl="1"/>
            <a:r>
              <a:rPr lang="en-US" sz="2400" dirty="0"/>
              <a:t>causes high head loss</a:t>
            </a:r>
          </a:p>
          <a:p>
            <a:pPr lvl="1"/>
            <a:r>
              <a:rPr lang="en-US" sz="2400" dirty="0"/>
              <a:t>must be removed periodically</a:t>
            </a:r>
          </a:p>
          <a:p>
            <a:r>
              <a:rPr lang="en-US" sz="2800" dirty="0"/>
              <a:t>Used without coagulation/flocculation!</a:t>
            </a:r>
          </a:p>
          <a:p>
            <a:r>
              <a:rPr lang="en-US" sz="2800" dirty="0"/>
              <a:t>Turbidity should always be less than 10 NTU with a lower average to prevent rapid clogging</a:t>
            </a:r>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95"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83.202"/>
  <p:tag name="LATEXADDIN" val="\documentclass{article}&#10;\usepackage{amsmath}&#10;\pagestyle{empty}&#10;\begin{document}&#10;&#10;$$V_{Bw} = \frac{\phi_{FiSandBw}^3 g D_{60}^2}{36 k \nu \left( 1 - \phi_{FiSandBw}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phi_{FiSandBw} = 1 - \frac{1 - \phi_{FiSand}}{\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6.9854"/>
  <p:tag name="ORIGINALWIDTH" val="490.4387"/>
  <p:tag name="LATEXADDIN" val="\documentclass{article}&#10;\usepackage{amsmath}&#10;\pagestyle{empty}&#10;\begin{document}&#10;&#10;$HL_{Fi_{tota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324.334"/>
  <p:tag name="ORIGINALWIDTH" val="3653.543"/>
  <p:tag name="LATEXADDIN" val="\documentclass{article}&#10;\usepackage{amsmath}&#10;\pagestyle{empty}&#10;\begin{document}&#10;&#10;$$\begin{array}{l}&#10;\rlap{--} V_0 = \left( L1_0 - v_{BW}\Delta t_{vent} + L2 + L3_0 \right) A_{Siphon}&#10;\\ \\&#10;\rlap{--} V_0 = \left( H_2 - H_3 - HL_{Siphon} - v_{BW}\Delta t_{vent} + L2 + H_2 - H_3 \right) A_{Siphon}&#10;\\ \\&#10;\rlap{--} V_0 = \left( 2 H_2 - 2 H_3 - HL_{Siphon}  - v_{BW}\Delta t_{vent} + L2 \right) A_{Siphon}&#10;\\ \\&#10;\rlap{--} V_1 = \left( H_1 - H_3 + L2 + H_1 + H_2 - H_3 \right) A_{Siphon}&#10;\\ \\&#10;\rlap{--} V_1 = \left( 2 H_1 - 2 H_3 + L2 + H_2 \right) A_{Siphon}&#10;\end{array}$$&#10;&#10;&#10;\end{document}"/>
  <p:tag name="IGUANATEXSIZE" val="20"/>
  <p:tag name="IGUANATEXCURSOR" val="37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574.4282"/>
  <p:tag name="LATEXADDIN" val="\documentclass{article}&#10;\usepackage{amsmath}&#10;\pagestyle{empty}&#10;\begin{document}&#10;&#10;$$\rlap{--} V_1 = \frac{P_0 \rlap{--} V_0}{P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53.4308"/>
  <p:tag name="LATEXADDIN" val="\documentclass{article}&#10;\usepackage{amsmath}&#10;\pagestyle{empty}&#10;\begin{document}&#10;&#10;$$P_0 = P_{atm} $$&#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pagestyle{empty}&#10;\begin{document}&#10;&#10;&#10;$$P_1 = P_{atm} + \rho g H_1$$&#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4187.477"/>
  <p:tag name="LATEXADDIN" val="\documentclass{article}&#10;\usepackage{amsmath}&#10;\pagestyle{empty}&#10;\begin{document}&#10;&#10;$$\left( 2 H_1 - 2 H_3 + L2 + H_2 \right) = &#10;\frac{P_{atm} \left(2 H_2 - 2 H_3 - HL_{Siphon}  - v_{BW}\Delta t_{vent} + L2 \right)}{P_{atm} + \rho g H_1}$$&#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6.4229"/>
  <p:tag name="LATEXADDIN" val="\documentclass{article}&#10;\usepackage{amsmath}&#10;\pagestyle{empty}&#10;\begin{document}&#10;&#10;$$P \rlap{--} V = n R 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74.9156"/>
  <p:tag name="LATEXADDIN" val="\documentclass{article}&#10;\usepackage{amsmath}&#10;\pagestyle{empty}&#10;\begin{document}&#10;&#10;$$P_0 \rlap{--} V_0 = P_1 \rlap{--} V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2316.46"/>
  <p:tag name="LATEXADDIN" val="\documentclass{article}&#10;\usepackage{amsmath}&#10;\pagestyle{empty}&#10;\begin{document}&#10;&#10;$$H_3 = \frac{\left( H_2 - HL_{Siphon} - v_{BW}\Delta t_{vent} \right) P_{atm}}{\rho g \left( L2 + H_2 \right) + 2 P_{atm}}$$&#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40.57"/>
  <p:tag name="LATEXADDIN" val="\documentclass{article}&#10;\usepackage{amsmath}&#10;\pagestyle{empty}&#10;\begin{document}&#10;&#10;$$\left( L2 + H_2 \right) = &#10;\frac{P_{atm} \left( 2 H_2 - 2 H_3 - HL_{Siphon} - v_{BW}\Delta t_{vent} + L2 \right)}{P_{atm} + \rho g H_3}$$&#10;&#10;&#10;\end{document}"/>
  <p:tag name="IGUANATEXSIZE" val="20"/>
  <p:tag name="IGUANATEXCURSOR" val="18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2029.246"/>
  <p:tag name="LATEXADDIN" val="\documentclass{article}&#10;\usepackage{amsmath}&#10;\pagestyle{empty}&#10;\begin{document}&#10;&#10;$$H_3 = \frac{\left( H_2 - HL_{Siphon} - v_{BW}\Delta t_{vent}\right)}{\frac{\rho g}{P_{atm_{min}}} \left( L2 + H_2 \right) + 2}$$&#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4187.477"/>
  <p:tag name="LATEXADDIN" val="\documentclass{article}&#10;\usepackage{amsmath}&#10;\pagestyle{empty}&#10;\begin{document}&#10;&#10;$$\left( 2 H_1 - 2 H_3 + L2 + H_2 \right) = &#10;\frac{P_{atm} \left(2 H_2 - 2 H_3 - HL_{Siphon}  - v_{BW}\Delta t_{vent} + L2 \right)}{P_{atm} + \rho g H_1}$$&#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2029.246"/>
  <p:tag name="LATEXADDIN" val="\documentclass{article}&#10;\usepackage{amsmath}&#10;\pagestyle{empty}&#10;\begin{document}&#10;&#10;$$H_3 = \frac{\left( H_2 - HL_{Siphon} - v_{BW}\Delta t_{vent}\right)}{\frac{\rho g}{P_{atm_{min}}} \left( L2 + H_2 \right) + 2}$$&#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681.665"/>
  <p:tag name="LATEXADDIN" val="\documentclass{article}&#10;\usepackage{amsmath}&#10;\pagestyle{empty}&#10;\begin{document}&#10;&#10;$$H_2 = InletBoxOverflowWeir_z - SiphonOutlet_z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692.164"/>
  <p:tag name="LATEXADDIN" val="\documentclass{article}&#10;\usepackage{amsmath}&#10;\pagestyle{empty}&#10;\begin{document}&#10;&#10;$$H_3 = InletBoxOverflowWeir_z - SiphonInvert_z  $$&#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2691.414"/>
  <p:tag name="LATEXADDIN" val="\documentclass{article}&#10;\usepackage{amsmath}&#10;\pagestyle{empty}&#10;\begin{document}&#10;&#10;$$SiphonInvert_z = InletBoxOverflowWeir_z - H_3  $$&#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556.805"/>
  <p:tag name="LATEXADDIN" val="\documentclass{article}&#10;\usepackage{amsmath}&#10;\pagestyle{empty}&#10;\begin{document}&#10;&#10;$$H_3 = \frac{\left( H_2 - HL_{Siphon} \right)}{\frac{\rho g}{P_{atm_{min}}} \left( L2 + H_2 \right) + 2}$$&#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116254</TotalTime>
  <Words>4643</Words>
  <Application>Microsoft Office PowerPoint</Application>
  <PresentationFormat>Widescreen</PresentationFormat>
  <Paragraphs>630</Paragraphs>
  <Slides>79</Slides>
  <Notes>48</Notes>
  <HiddenSlides>0</HiddenSlides>
  <MMClips>4</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91" baseType="lpstr">
      <vt:lpstr>Monotype Sorts</vt:lpstr>
      <vt:lpstr>Cambria Math</vt:lpstr>
      <vt:lpstr>Book Antiqua</vt:lpstr>
      <vt:lpstr>Century Gothic</vt:lpstr>
      <vt:lpstr>Symbol</vt:lpstr>
      <vt:lpstr>Candara</vt:lpstr>
      <vt:lpstr>Wingdings</vt:lpstr>
      <vt:lpstr>Times New Roman</vt:lpstr>
      <vt:lpstr>Arial</vt:lpstr>
      <vt:lpstr>Calibri</vt:lpstr>
      <vt:lpstr>SWOT 2021</vt:lpstr>
      <vt:lpstr>Photo Editor Photo</vt:lpstr>
      <vt:lpstr>Filtration Design</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1999 Perspective on Conventional Treatment</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StaRS Optimization</vt:lpstr>
      <vt:lpstr>Reflections</vt:lpstr>
      <vt:lpstr>PowerPoint Presentation</vt:lpstr>
      <vt:lpstr>Conclusions…</vt:lpstr>
      <vt:lpstr>…Conclusions…</vt:lpstr>
      <vt:lpstr>…Conclusions</vt:lpstr>
      <vt:lpstr>StaRS Design Guidelines</vt:lpstr>
      <vt:lpstr>Siphon Geometry for Air trap</vt:lpstr>
      <vt:lpstr>PowerPoint Presentation</vt:lpstr>
      <vt:lpstr>Siphon Geometry for Air trap</vt:lpstr>
      <vt:lpstr>Maximum water level that can be held by siphon</vt:lpstr>
      <vt:lpstr>PowerPoint Presentation</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5842</cp:revision>
  <cp:lastPrinted>2014-11-08T19:01:33Z</cp:lastPrinted>
  <dcterms:created xsi:type="dcterms:W3CDTF">2004-05-06T14:53:47Z</dcterms:created>
  <dcterms:modified xsi:type="dcterms:W3CDTF">2020-10-24T13:35:10Z</dcterms:modified>
</cp:coreProperties>
</file>